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59" r:id="rId4"/>
    <p:sldId id="260" r:id="rId5"/>
    <p:sldId id="261" r:id="rId6"/>
    <p:sldId id="268" r:id="rId7"/>
    <p:sldId id="269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4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666" y="78"/>
      </p:cViewPr>
      <p:guideLst>
        <p:guide orient="horz" pos="2074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2019/12/26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96957" y="1728592"/>
            <a:ext cx="9396095" cy="2432511"/>
          </a:xfrm>
        </p:spPr>
        <p:txBody>
          <a:bodyPr>
            <a:normAutofit fontScale="90000"/>
          </a:bodyPr>
          <a:lstStyle/>
          <a:p>
            <a:r>
              <a:rPr lang="zh-CN" altLang="zh-CN" sz="4400" b="1" dirty="0" smtClean="0">
                <a:solidFill>
                  <a:srgbClr val="FF0000"/>
                </a:solidFill>
              </a:rPr>
              <a:t>《广州市博士后管理服务工作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实施办法</a:t>
            </a:r>
            <a:r>
              <a:rPr lang="en-US" altLang="zh-CN" sz="4400" b="1" dirty="0" smtClean="0">
                <a:solidFill>
                  <a:srgbClr val="FF0000"/>
                </a:solidFill>
              </a:rPr>
              <a:t>》</a:t>
            </a:r>
            <a:r>
              <a:rPr lang="en-US" altLang="zh-CN" sz="4900" b="1" dirty="0" smtClean="0">
                <a:solidFill>
                  <a:srgbClr val="FF0000"/>
                </a:solidFill>
              </a:rPr>
              <a:t/>
            </a:r>
            <a:br>
              <a:rPr lang="en-US" altLang="zh-CN" sz="4900" b="1" dirty="0" smtClean="0">
                <a:solidFill>
                  <a:srgbClr val="FF0000"/>
                </a:solidFill>
              </a:rPr>
            </a:br>
            <a:r>
              <a:rPr lang="en-US" altLang="zh-CN" sz="4900" b="1" dirty="0" smtClean="0">
                <a:solidFill>
                  <a:srgbClr val="FF0000"/>
                </a:solidFill>
              </a:rPr>
              <a:t/>
            </a:r>
            <a:br>
              <a:rPr lang="en-US" altLang="zh-CN" sz="4900" b="1" dirty="0" smtClean="0">
                <a:solidFill>
                  <a:srgbClr val="FF0000"/>
                </a:solidFill>
              </a:rPr>
            </a:br>
            <a:r>
              <a:rPr lang="zh-CN" altLang="zh-CN" sz="4400" b="1" dirty="0" smtClean="0">
                <a:solidFill>
                  <a:srgbClr val="FF0000"/>
                </a:solidFill>
              </a:rPr>
              <a:t>政</a:t>
            </a:r>
            <a:r>
              <a:rPr lang="en-US" altLang="zh-CN" sz="4400" b="1" dirty="0" smtClean="0">
                <a:solidFill>
                  <a:srgbClr val="FF0000"/>
                </a:solidFill>
              </a:rPr>
              <a:t>  </a:t>
            </a:r>
            <a:r>
              <a:rPr lang="zh-CN" altLang="zh-CN" sz="4400" b="1" dirty="0" smtClean="0">
                <a:solidFill>
                  <a:srgbClr val="FF0000"/>
                </a:solidFill>
              </a:rPr>
              <a:t>策</a:t>
            </a:r>
            <a:r>
              <a:rPr lang="en-US" altLang="zh-CN" sz="4400" b="1" dirty="0" smtClean="0">
                <a:solidFill>
                  <a:srgbClr val="FF0000"/>
                </a:solidFill>
              </a:rPr>
              <a:t>  </a:t>
            </a:r>
            <a:r>
              <a:rPr lang="zh-CN" altLang="zh-CN" sz="4400" b="1" dirty="0" smtClean="0">
                <a:solidFill>
                  <a:srgbClr val="FF0000"/>
                </a:solidFill>
              </a:rPr>
              <a:t>解</a:t>
            </a:r>
            <a:r>
              <a:rPr lang="en-US" altLang="zh-CN" sz="4400" b="1" dirty="0" smtClean="0">
                <a:solidFill>
                  <a:srgbClr val="FF0000"/>
                </a:solidFill>
              </a:rPr>
              <a:t>  </a:t>
            </a:r>
            <a:r>
              <a:rPr lang="zh-CN" altLang="zh-CN" sz="4400" b="1" dirty="0" smtClean="0">
                <a:solidFill>
                  <a:srgbClr val="FF0000"/>
                </a:solidFill>
              </a:rPr>
              <a:t>读</a:t>
            </a:r>
            <a:endParaRPr lang="zh-CN" altLang="zh-CN" sz="44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51145" y="288099"/>
            <a:ext cx="10400082" cy="981758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七、博士后相关资助经费的用途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1145" y="1351369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（</a:t>
            </a: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一）新设站（基地）单位资助、日常经费资助、博士后科研项目资助由设站（基地）单位管理使用，单独立账，专款专用。其中，日常经费资助可用于招收博士后需缴付的管理费用、组织博士后考核费用、业务培训、赴外招聘等支出。博士后科研项目资助主要用于申请资助的博士后科研项目支出，用途包括：科研设备采购、科研会议、科研人员聘用、科研场地支出及其他科研费用、差旅费等，项目完成后1个月内，设站（基地）单位应按协议将经费使用情况和科研项目总结报相关主管部门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en-US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（</a:t>
            </a: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二）博士后生活补贴、安家费由申请资助的博士后人员支配使用。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（</a:t>
            </a: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三）国际培养资助经费的开支范围包括往返交通费、国（境）外培训费、研究资料或材料费、食宿补助等。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3879" y="175365"/>
            <a:ext cx="9169053" cy="851770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八、博士后相关经费资助的监管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4015" y="1027134"/>
            <a:ext cx="10515600" cy="553650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14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（</a:t>
            </a:r>
            <a:r>
              <a:rPr lang="zh-CN" altLang="en-US" sz="1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一）受资助的单位和个人对所提交的材料的真实性、完整性、有效性和合法性负责。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4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（</a:t>
            </a:r>
            <a:r>
              <a:rPr lang="zh-CN" altLang="en-US" sz="1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二）设站（基地）单位要加强资金管理，严格按照资金用途合理使用资金，自觉接受有关部门监督，经费使用手续按财务管理规定办理。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4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（</a:t>
            </a:r>
            <a:r>
              <a:rPr lang="zh-CN" altLang="en-US" sz="1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三）博士后人员退站或因故未完成博士后国际培养计划的，由其所在设站（基地）单位分别对科研项目资助、国际培养资助作出经费结算，报主管部门核批并抄送市人力资源和社会保障局，结余资金上缴市财政；已领取生活补贴的，按在站时间将相应资助经费退回市财政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4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（</a:t>
            </a:r>
            <a:r>
              <a:rPr lang="zh-CN" altLang="en-US" sz="1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四）市人力资源和社会保障局负责对资金的管理使用情况进行监督检查，适时对项目经费进行审计并就该项目实施情况进行绩效评价。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4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（</a:t>
            </a:r>
            <a:r>
              <a:rPr lang="zh-CN" altLang="en-US" sz="1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五）受资助的单位和个人违反资金管理有关规定的，依照《财政违法行为处罚处分条例》（国务院令第427号）及其他有关规定处理。对违反党纪政纪的，由有权机关依法给予处分。构成犯罪的，依法追究刑事责任。受资助的单位和个人隐瞒事实或提供虚假申报材料的，一经发现即取消该项目资助，并将失信信息按照《广州市公共信用信息管理规定》（广州市人民政府令第166号）规定纳入公共信用信息管理系统。已获得资助（补助）的，相关部门有权追回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4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（</a:t>
            </a:r>
            <a:r>
              <a:rPr lang="zh-CN" altLang="en-US" sz="1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六）有关行政管理部门（承担公共管理职能的组织等）及其工作人员违反本办法规定，不依法履行职责的，由有权机关责令改正，对负有责任的领导人员和直接责任人员依法给予处分；构成犯罪的，依法追究刑事责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2648" y="631990"/>
            <a:ext cx="10515600" cy="1084285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九、《广州市博士后管理服务工作实施办法》的有效期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6340" y="1861242"/>
            <a:ext cx="6490011" cy="7815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4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文件</a:t>
            </a:r>
            <a:r>
              <a:rPr lang="zh-CN" altLang="en-US" sz="2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有效期为自印发之日起五年。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5838" y="471388"/>
            <a:ext cx="10515600" cy="1325563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十、</a:t>
            </a:r>
            <a:r>
              <a:rPr lang="zh-CN" altLang="en-US" dirty="0" smtClean="0">
                <a:solidFill>
                  <a:srgbClr val="FF0000"/>
                </a:solidFill>
              </a:rPr>
              <a:t>《广州市博士后管理服务工作实施办法》组织实施部门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5838" y="1796951"/>
            <a:ext cx="7506064" cy="69572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24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由广州市人力资源</a:t>
            </a:r>
            <a:r>
              <a:rPr lang="zh-CN" altLang="en-US" sz="2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和社会保障局组织实施。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6046" y="647322"/>
            <a:ext cx="8196726" cy="1325563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一</a:t>
            </a:r>
            <a:r>
              <a:rPr lang="zh-CN" altLang="en-US" dirty="0" smtClean="0">
                <a:solidFill>
                  <a:srgbClr val="FF0000"/>
                </a:solidFill>
              </a:rPr>
              <a:t>、《广州市博士后管理服务工作实施办法》制定背景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5445" y="2180590"/>
            <a:ext cx="11040745" cy="4662805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en-US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博士后</a:t>
            </a: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制度是国家层面一项重要的创新型人才培养制度，博士后人才具有深厚知识基础和探索创新能力，是实施创新驱动发展战略的高层次人才群体</a:t>
            </a:r>
            <a:r>
              <a:rPr lang="zh-CN" altLang="en-US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en-US" altLang="zh-CN" b="1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zh-CN" altLang="en-US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据</a:t>
            </a: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统计，2013年以来，全市新增42个博士后站、60个创新实践基地，目前全市博士后流动站、工作站（分站）100个，市级博士后创新实践基地98个；累计培养博士后830余人；吸引300多名出站博士后来（留）穗工作，其中国（境）外博士后占六分之一</a:t>
            </a:r>
            <a:r>
              <a:rPr lang="zh-CN" altLang="en-US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。自</a:t>
            </a: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2017年以来，我市博士后人员参与国家级项目168项、省（部）级项目133项；申获国家级科学基金项目72项、省级科学基金项目32项、国家或省博士后基金项目96项；发表论文收录506篇，专利授权受理345项。一大批优秀青年人才通过博士后制度脱颖而出，成长为高层次人才队伍的骨干力量，取得了一批高水平的科研创新成果，为推动创新驱动发展战略和人才强市战略的实施发挥了重要的作用</a:t>
            </a:r>
            <a:r>
              <a:rPr lang="zh-CN" altLang="en-US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en-US" altLang="zh-CN" b="1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zh-CN" altLang="en-US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大力推进人才强市战略，吸引集聚博士后青年创新人才，加快实现老城市新活力、“四个出新出彩”，全面提升广州国际大都市治理能力和水平</a:t>
            </a:r>
            <a:r>
              <a:rPr lang="zh-CN" altLang="en-US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，市</a:t>
            </a: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人力资源和社会保障</a:t>
            </a:r>
            <a:r>
              <a:rPr lang="zh-CN" altLang="en-US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局制订</a:t>
            </a: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了《广州市博士后管理服务工作实施办法》。</a:t>
            </a:r>
          </a:p>
        </p:txBody>
      </p:sp>
      <p:pic>
        <p:nvPicPr>
          <p:cNvPr id="5" name="图片 4" descr="timg[5]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6300" y="304800"/>
            <a:ext cx="1584960" cy="18103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9425" y="521335"/>
            <a:ext cx="10515600" cy="1325563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二</a:t>
            </a:r>
            <a:r>
              <a:rPr lang="zh-CN" altLang="en-US" dirty="0" smtClean="0">
                <a:solidFill>
                  <a:srgbClr val="FF0000"/>
                </a:solidFill>
              </a:rPr>
              <a:t>、《广州市博士后管理服务工作实施办法》主要政策依据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9424" y="1755228"/>
            <a:ext cx="10913789" cy="456914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1.</a:t>
            </a:r>
            <a:r>
              <a:rPr lang="zh-CN" altLang="en-US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《人力资源和社会保障部、全国博士后管理委员会关于贯彻落实〈国务院办公厅关于改革完善博士后制度的意见〉有关问题的通知》</a:t>
            </a: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（人社部发【2017】20号</a:t>
            </a:r>
            <a:r>
              <a:rPr lang="zh-CN" altLang="en-US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）；</a:t>
            </a:r>
            <a:endParaRPr lang="en-US" altLang="zh-CN" b="1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2.</a:t>
            </a:r>
            <a:r>
              <a:rPr lang="zh-CN" altLang="en-US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省委组织部</a:t>
            </a: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等部门《关于印发〈关于加快新时代博士和博士后人才创新发展的若干意见〉的通知》（粤组通【2017】46号</a:t>
            </a:r>
            <a:r>
              <a:rPr lang="zh-CN" altLang="en-US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）；</a:t>
            </a:r>
            <a:endParaRPr lang="en-US" altLang="zh-CN" b="1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3.</a:t>
            </a:r>
            <a:r>
              <a:rPr lang="zh-CN" altLang="en-US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《中共广州市委、广州市人民政府关于实施“广聚英才计划”的意见》</a:t>
            </a: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（穗字【2019】9号</a:t>
            </a:r>
            <a:r>
              <a:rPr lang="zh-CN" altLang="en-US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）；</a:t>
            </a:r>
            <a:endParaRPr lang="en-US" altLang="zh-CN" b="1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4.</a:t>
            </a:r>
            <a:r>
              <a:rPr lang="zh-CN" altLang="en-US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</a:t>
            </a: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关于印发&lt;广州市贯彻落实《关于加快新时代博士和博士后人才创新发展的若干意见》的实施意见&gt;的通知》（穗组通【2019】42号</a:t>
            </a:r>
            <a:r>
              <a:rPr lang="zh-CN" altLang="en-US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）。</a:t>
            </a:r>
            <a:endParaRPr lang="zh-CN" altLang="en-US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9740" y="422012"/>
            <a:ext cx="10515600" cy="1325563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三、《广州市博士后管理服务工作实施办法》</a:t>
            </a:r>
            <a:r>
              <a:rPr lang="zh-CN" altLang="en-US" dirty="0" smtClean="0">
                <a:solidFill>
                  <a:srgbClr val="FF0000"/>
                </a:solidFill>
              </a:rPr>
              <a:t>适用范围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740" y="1747575"/>
            <a:ext cx="10515600" cy="1416039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适用于</a:t>
            </a: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市属单位设立的博士后科研流动站、博士后科研工作站、博士后科研工作站分站、博士后创新实践基地的设立和管理，以及博士后人员的招收、培养和管理。</a:t>
            </a:r>
          </a:p>
        </p:txBody>
      </p:sp>
      <p:pic>
        <p:nvPicPr>
          <p:cNvPr id="4" name="图片 3" descr="timgT63P3X0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4899" y="3528597"/>
            <a:ext cx="6525412" cy="26342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69701" y="140742"/>
            <a:ext cx="11010917" cy="864939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四、</a:t>
            </a:r>
            <a:r>
              <a:rPr lang="zh-CN" altLang="en-US" dirty="0" smtClean="0">
                <a:solidFill>
                  <a:srgbClr val="FF0000"/>
                </a:solidFill>
              </a:rPr>
              <a:t>《广州市博士后管理服务工作实施办法》涉及的经费</a:t>
            </a:r>
            <a:r>
              <a:rPr lang="zh-CN" altLang="en-US" dirty="0">
                <a:solidFill>
                  <a:srgbClr val="FF0000"/>
                </a:solidFill>
              </a:rPr>
              <a:t>资助</a:t>
            </a:r>
            <a:r>
              <a:rPr lang="zh-CN" altLang="en-US" dirty="0" smtClean="0">
                <a:solidFill>
                  <a:srgbClr val="FF0000"/>
                </a:solidFill>
              </a:rPr>
              <a:t>项目及资助标准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9701" y="1121295"/>
            <a:ext cx="11706225" cy="485909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国家和省财政安排用于补助博士后人员的专项经费</a:t>
            </a:r>
            <a:r>
              <a:rPr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，按国家和省有关规定申报、管理和使用。广州市对市属单位博士后人员给予科研项目、生活补贴、安家费、国际培养等4项资（补）助，对博士后培养平台予以新设站资助、日常经费资助等2项经费资助</a:t>
            </a:r>
            <a:r>
              <a:rPr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6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sz="1600" b="1" dirty="0" err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一）科研项目资助</a:t>
            </a:r>
            <a:endParaRPr sz="16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博士后人员在站</a:t>
            </a:r>
            <a:r>
              <a:rPr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（基地）期间，市财政一次性资助每名博士后科研项目经费20万元。本项资助适用于粤组通【2017】46号文印发之日（2017年12月5日）起进站的博士后人员</a:t>
            </a:r>
            <a:r>
              <a:rPr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en-US" sz="1600" b="1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sz="1600" b="1" dirty="0" err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二）生活补贴</a:t>
            </a:r>
            <a:endParaRPr sz="16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对市属单位设立的工作站</a:t>
            </a:r>
            <a:r>
              <a:rPr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、分站、创新实践基地的在站博士后，市财政给予每人每年18万元生活补贴，资助期限为2年</a:t>
            </a:r>
            <a:r>
              <a:rPr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。对市属单位设立的流动站的在站博士后</a:t>
            </a:r>
            <a:r>
              <a:rPr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，在省财政给予每人每年资助15万元生活补贴的基础上，市财政给予每人每年8万元配套资助，资助期限为2年</a:t>
            </a:r>
            <a:r>
              <a:rPr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本项资助适用于粤组通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【2017】46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号文印发之日（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2017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12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月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日）起进站的博士后人员。</a:t>
            </a:r>
            <a:endParaRPr lang="en-US" sz="16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zh-CN"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</a:t>
            </a:r>
            <a:r>
              <a:rPr lang="zh-CN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下列在站博士后人员，市财政不予以生活补贴：（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）在职人员到设站（基地）单位从事博士后研究的；（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）已入职设站（基地）单位超过一年的博士，脱产或辞职后又进原单位（含集团内部、隶属单位）开展博士后研究的。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zh-CN" altLang="zh-CN"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面向</a:t>
            </a:r>
            <a:r>
              <a:rPr lang="zh-CN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业内公认全球排名前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200</a:t>
            </a:r>
            <a:r>
              <a:rPr lang="zh-CN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名的高校引进国（境）外博士毕业生到市属单位从事博士后研究，按粤组通〔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2017</a:t>
            </a:r>
            <a:r>
              <a:rPr lang="zh-CN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〕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46</a:t>
            </a:r>
            <a:r>
              <a:rPr lang="zh-CN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号文第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zh-CN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条相关规定向省申请每年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30</a:t>
            </a:r>
            <a:r>
              <a:rPr lang="zh-CN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万元生活补贴，资助期限为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年，不重复享受我市生活补贴。未能享受省生活补贴的，可按本款第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点申请我市生活补贴。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endParaRPr sz="16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endParaRPr sz="16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0550" y="540384"/>
            <a:ext cx="10515600" cy="485833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64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（</a:t>
            </a:r>
            <a:r>
              <a:rPr lang="zh-CN" altLang="en-US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三）安家费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en-US" altLang="zh-CN" sz="64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en-US" sz="64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博士后</a:t>
            </a:r>
            <a:r>
              <a:rPr lang="zh-CN" altLang="en-US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人员期满出站后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年内到市属企事业单位全职工作、签订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年以上劳动合同（聘用协议），或期满出站后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年内在我市自主创业的，由市财政予以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30</a:t>
            </a:r>
            <a:r>
              <a:rPr lang="zh-CN" altLang="en-US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万元安家费，分两期发放。每名博士后只可享受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次我市安家费。享受我市安家费资助的博士后不再享受粤组通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【2017】46</a:t>
            </a:r>
            <a:r>
              <a:rPr lang="zh-CN" altLang="en-US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号文第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</a:t>
            </a:r>
            <a:r>
              <a:rPr lang="zh-CN" altLang="en-US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条生活补贴资助。本项资助适用于粤组通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【2017】46</a:t>
            </a:r>
            <a:r>
              <a:rPr lang="zh-CN" altLang="en-US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号文印发之日（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2017</a:t>
            </a:r>
            <a:r>
              <a:rPr lang="zh-CN" altLang="en-US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12</a:t>
            </a:r>
            <a:r>
              <a:rPr lang="zh-CN" altLang="en-US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月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zh-CN" altLang="en-US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日）起来（留）穗工作的博士后</a:t>
            </a:r>
            <a:r>
              <a:rPr lang="zh-CN" altLang="en-US" sz="64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en-US" altLang="zh-CN" sz="64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64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2.</a:t>
            </a:r>
            <a:r>
              <a:rPr lang="zh-CN" altLang="zh-CN" sz="64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自</a:t>
            </a:r>
            <a:r>
              <a:rPr lang="zh-CN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粤组通〔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2017</a:t>
            </a:r>
            <a:r>
              <a:rPr lang="zh-CN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〕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46</a:t>
            </a:r>
            <a:r>
              <a:rPr lang="zh-CN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号文印发之日（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2017</a:t>
            </a:r>
            <a:r>
              <a:rPr lang="zh-CN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12</a:t>
            </a:r>
            <a:r>
              <a:rPr lang="zh-CN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月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zh-CN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日）至本文件印发之日期间，已获得市级财政其他项目安家费、住房补贴等同类资助的博士后，如获资助总额低于本项目安家费标准，可申请补差额。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64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3.</a:t>
            </a:r>
            <a:r>
              <a:rPr lang="zh-CN" altLang="zh-CN" sz="64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</a:t>
            </a:r>
            <a:r>
              <a:rPr lang="zh-CN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下列出站博士后人员，市财政不予以安家费补助：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lang="zh-CN" altLang="zh-CN" sz="64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）进站前已在市属单位工作超过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年，在本办法印发之日后进入市属单位设立的流动站、工作站、分站、创新实践基地开展博士后研究的人员。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）党政机关和参公事业单位工作人员（专业技术岗位人员除外）。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64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zh-CN" sz="64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）在本文件印发之日后已获得市级财政其他项目安家费、住房补贴等同类资助的。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64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4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 </a:t>
            </a:r>
            <a:r>
              <a:rPr lang="zh-CN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面向业内公认全球排名前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200</a:t>
            </a:r>
            <a:r>
              <a:rPr lang="zh-CN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名的高校引进国（境）外博士毕业生来穗从事博士后工作，出站后留在市属企事业单位全职工作或自主创业的，按粤组通〔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2017</a:t>
            </a:r>
            <a:r>
              <a:rPr lang="zh-CN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〕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46</a:t>
            </a:r>
            <a:r>
              <a:rPr lang="zh-CN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号文第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zh-CN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条相关规定向省申请住房补贴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40</a:t>
            </a:r>
            <a:r>
              <a:rPr lang="zh-CN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万元，不重复享受我市安家费待遇。未能享受省住房补贴的，可按本款第</a:t>
            </a:r>
            <a:r>
              <a:rPr lang="en-US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zh-CN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点申请我市安家费。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zh-CN" sz="64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64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64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64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6400" b="1" dirty="0" smtClean="0">
                <a:solidFill>
                  <a:schemeClr val="tx1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  <a:sym typeface="+mn-ea"/>
              </a:rPr>
              <a:t> </a:t>
            </a:r>
            <a:r>
              <a:rPr lang="en-US" sz="6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en-US" sz="64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en-US" sz="6400" b="1" dirty="0" smtClean="0">
                <a:solidFill>
                  <a:schemeClr val="tx1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  <a:sym typeface="+mn-ea"/>
              </a:rPr>
              <a:t>   </a:t>
            </a:r>
            <a:endParaRPr lang="zh-CN" altLang="en-US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4" name="图片 3" descr="timgNPEBRS9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9381" y="4985359"/>
            <a:ext cx="1961955" cy="17182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3617" y="430925"/>
            <a:ext cx="10472245" cy="470863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（四）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新设站（基地）资助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对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粤组通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【2017】46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号文印发之日（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2017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12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月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日）起新设立的市属单位流动站、工作站、分站、创新实践基地，市财政分别予以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100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万元、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100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万元、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70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万元、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30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万元建站资助。创新实践基地经批准设立工作站、分站的，按相应资助标准补齐差额部分。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（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五</a:t>
            </a:r>
            <a:r>
              <a:rPr lang="zh-CN" altLang="en-US"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日常经费资助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  对年度新招收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名以下博士后（含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名）的设站（基地）单位，市财政予以日常经费资助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万元；对年度新招收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名以上博士后的设站（基地）单位，市财政予以日常经费资助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万元。下设分站的区域性工作站，以分站为申报单位。 </a:t>
            </a:r>
            <a:endParaRPr lang="en-US" altLang="zh-CN" sz="16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zh-CN" altLang="en-US"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六）国际培养资助</a:t>
            </a:r>
            <a:endParaRPr lang="en-US" altLang="zh-CN" sz="16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在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站博士后人员可根据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中共广州市委、广州市人民政府关于加快集聚产业领军人才的意见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》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（穗字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【2016】1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号）的相关规定，申请博士后国际培养资助，资助金额最高每人</a:t>
            </a:r>
            <a:r>
              <a:rPr lang="en-US" altLang="zh-CN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10</a:t>
            </a:r>
            <a:r>
              <a:rPr lang="zh-CN" altLang="en-US" sz="16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万元。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6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endParaRPr lang="zh-CN" altLang="en-US" sz="1600" dirty="0"/>
          </a:p>
        </p:txBody>
      </p:sp>
      <p:pic>
        <p:nvPicPr>
          <p:cNvPr id="8" name="图片 7" descr="timgNPEBRS9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6320" y="4918195"/>
            <a:ext cx="1961955" cy="1718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64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1" descr="广州市博士后资助经费申报流程(2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96427" y="125260"/>
            <a:ext cx="7139836" cy="673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0348" y="2605413"/>
            <a:ext cx="3882068" cy="1277655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五、</a:t>
            </a:r>
            <a:r>
              <a:rPr lang="zh-CN" altLang="en-US" dirty="0" smtClean="0">
                <a:solidFill>
                  <a:srgbClr val="FF0000"/>
                </a:solidFill>
              </a:rPr>
              <a:t>博士后资助申报</a:t>
            </a:r>
            <a:r>
              <a:rPr lang="zh-CN" altLang="en-US" dirty="0">
                <a:solidFill>
                  <a:srgbClr val="FF0000"/>
                </a:solidFill>
              </a:rPr>
              <a:t>流程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187890"/>
            <a:ext cx="10515600" cy="1253878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六、博士后相关经费资助的申报时间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441768"/>
            <a:ext cx="10515600" cy="478282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</a:t>
            </a:r>
            <a:r>
              <a:rPr lang="zh-CN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1．</a:t>
            </a:r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博士后科研项目资助和生活补贴申请：博士后人员开题通过后，可申请科研项目资助和第一期生活补贴；中期考核合格后，可申请第二期生活补贴。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zh-CN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博士后安家费申请：博士后人员在市属单位履行合同、协议（含试用期）或在我市自主创业满1年后可申请第一期安家费（15万元），隔一年申请第二期安家费（15万元）。限于在市属单位工作期间或在我市自主创业期间申请。原则上出站后5年内发放完毕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　3</a:t>
            </a:r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．新设站（基地）资助申请：获批设立的流动站、工作站、创新实践基地在招收1名以上博士后人员进站（基地）从事科研工作半年后，可申请新设站（基地）资助。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　4</a:t>
            </a:r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．日常经费资助申请：设站（基地）单位每年6月底前集中申报上一年度的日常经费资助。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1229</Words>
  <Application>Microsoft Office PowerPoint</Application>
  <PresentationFormat>宽屏</PresentationFormat>
  <Paragraphs>64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黑体</vt:lpstr>
      <vt:lpstr>楷体_GB2312</vt:lpstr>
      <vt:lpstr>宋体</vt:lpstr>
      <vt:lpstr>微软雅黑</vt:lpstr>
      <vt:lpstr>Arial</vt:lpstr>
      <vt:lpstr>Arial Black</vt:lpstr>
      <vt:lpstr>Calibri</vt:lpstr>
      <vt:lpstr>Times New Roman</vt:lpstr>
      <vt:lpstr>Office 主题​​</vt:lpstr>
      <vt:lpstr>《广州市博士后管理服务工作实施办法》  政  策  解  读</vt:lpstr>
      <vt:lpstr>一、《广州市博士后管理服务工作实施办法》制定背景</vt:lpstr>
      <vt:lpstr>二、《广州市博士后管理服务工作实施办法》主要政策依据</vt:lpstr>
      <vt:lpstr>三、《广州市博士后管理服务工作实施办法》适用范围</vt:lpstr>
      <vt:lpstr>四、《广州市博士后管理服务工作实施办法》涉及的经费资助项目及资助标准</vt:lpstr>
      <vt:lpstr> </vt:lpstr>
      <vt:lpstr>PowerPoint 演示文稿</vt:lpstr>
      <vt:lpstr>五、博士后资助申报流程</vt:lpstr>
      <vt:lpstr>六、博士后相关经费资助的申报时间</vt:lpstr>
      <vt:lpstr>七、博士后相关资助经费的用途</vt:lpstr>
      <vt:lpstr>八、博士后相关经费资助的监管</vt:lpstr>
      <vt:lpstr>九、《广州市博士后管理服务工作实施办法》的有效期</vt:lpstr>
      <vt:lpstr>十、《广州市博士后管理服务工作实施办法》组织实施部门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《广州市博士后管理服务工作 实施办法》 政策解读</dc:title>
  <dc:creator>吴佳晋</dc:creator>
  <cp:lastModifiedBy>谢晓燕</cp:lastModifiedBy>
  <cp:revision>23</cp:revision>
  <dcterms:created xsi:type="dcterms:W3CDTF">2019-12-25T08:34:00Z</dcterms:created>
  <dcterms:modified xsi:type="dcterms:W3CDTF">2019-12-26T01:27:49Z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2052-11.8.2.8593</vt:lpwstr>
  </property>
</Properties>
</file>