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5" r:id="rId8"/>
    <p:sldId id="266" r:id="rId9"/>
    <p:sldId id="267" r:id="rId10"/>
    <p:sldId id="268" r:id="rId11"/>
    <p:sldId id="258"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11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80298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424220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02166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628744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6443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636835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621576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20768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405854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69898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92876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301938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634388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387410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16663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2020/3/17/Tue</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92385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A608425-EF02-4B41-8E09-2A6D61CDF4DE}" type="datetimeFigureOut">
              <a:rPr lang="zh-CN" altLang="en-US" smtClean="0"/>
              <a:t>2020/3/17/Tue</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634643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07067" y="1429407"/>
            <a:ext cx="7766936" cy="2621429"/>
          </a:xfrm>
        </p:spPr>
        <p:txBody>
          <a:bodyPr/>
          <a:lstStyle/>
          <a:p>
            <a:pPr algn="ctr"/>
            <a:r>
              <a:rPr lang="en-US" altLang="zh-CN" dirty="0" smtClean="0">
                <a:solidFill>
                  <a:srgbClr val="FF0000"/>
                </a:solidFill>
                <a:latin typeface="华文行楷" panose="02010800040101010101" pitchFamily="2" charset="-122"/>
                <a:ea typeface="华文行楷" panose="02010800040101010101" pitchFamily="2" charset="-122"/>
              </a:rPr>
              <a:t>《</a:t>
            </a:r>
            <a:r>
              <a:rPr lang="zh-CN" altLang="zh-CN" dirty="0">
                <a:solidFill>
                  <a:srgbClr val="FF0000"/>
                </a:solidFill>
                <a:latin typeface="华文行楷" panose="02010800040101010101" pitchFamily="2" charset="-122"/>
                <a:ea typeface="华文行楷" panose="02010800040101010101" pitchFamily="2" charset="-122"/>
              </a:rPr>
              <a:t>广州市工伤保险浮动费率管理办法</a:t>
            </a:r>
            <a:r>
              <a:rPr lang="en-US" altLang="zh-CN" dirty="0">
                <a:solidFill>
                  <a:srgbClr val="FF0000"/>
                </a:solidFill>
                <a:latin typeface="华文行楷" panose="02010800040101010101" pitchFamily="2" charset="-122"/>
                <a:ea typeface="华文行楷" panose="02010800040101010101" pitchFamily="2" charset="-122"/>
              </a:rPr>
              <a:t>》</a:t>
            </a:r>
            <a:r>
              <a:rPr lang="zh-CN" altLang="en-US" dirty="0">
                <a:solidFill>
                  <a:srgbClr val="FF0000"/>
                </a:solidFill>
                <a:latin typeface="华文行楷" panose="02010800040101010101" pitchFamily="2" charset="-122"/>
                <a:ea typeface="华文行楷" panose="02010800040101010101" pitchFamily="2" charset="-122"/>
              </a:rPr>
              <a:t>政策</a:t>
            </a:r>
            <a:r>
              <a:rPr lang="zh-CN" altLang="en-US" dirty="0" smtClean="0">
                <a:solidFill>
                  <a:srgbClr val="FF0000"/>
                </a:solidFill>
                <a:latin typeface="华文行楷" panose="02010800040101010101" pitchFamily="2" charset="-122"/>
                <a:ea typeface="华文行楷" panose="02010800040101010101" pitchFamily="2" charset="-122"/>
              </a:rPr>
              <a:t>解读</a:t>
            </a:r>
            <a:endParaRPr lang="zh-CN" altLang="en-US" dirty="0">
              <a:solidFill>
                <a:srgbClr val="FF0000"/>
              </a:solidFill>
              <a:latin typeface="华文行楷" panose="02010800040101010101" pitchFamily="2" charset="-122"/>
              <a:ea typeface="华文行楷" panose="02010800040101010101" pitchFamily="2" charset="-122"/>
            </a:endParaRPr>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2403227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77334" y="1081668"/>
            <a:ext cx="8596668" cy="5096108"/>
          </a:xfrm>
        </p:spPr>
        <p:txBody>
          <a:bodyPr>
            <a:noAutofit/>
          </a:bodyPr>
          <a:lstStyle/>
          <a:p>
            <a:r>
              <a:rPr lang="zh-CN" altLang="zh-CN" sz="2000" dirty="0"/>
              <a:t>用人单位有以下情形之一的，在按照本办法第七条确定的费率浮动档次基础上再下浮两个费率档次：</a:t>
            </a:r>
          </a:p>
          <a:p>
            <a:r>
              <a:rPr lang="zh-CN" altLang="zh-CN" sz="2000" dirty="0"/>
              <a:t>（一）持有一级安全生产标准化证书；</a:t>
            </a:r>
          </a:p>
          <a:p>
            <a:r>
              <a:rPr lang="zh-CN" altLang="zh-CN" sz="2000" dirty="0"/>
              <a:t>（二）被依法列入安全生产领域联合激励对象。</a:t>
            </a:r>
          </a:p>
          <a:p>
            <a:r>
              <a:rPr lang="zh-CN" altLang="zh-CN" sz="2000" dirty="0"/>
              <a:t>用人单位持有二级安全生产标准化证书的，在按照本办法第七条确定的费率浮动档次基础上再下浮一个费率档次。</a:t>
            </a:r>
          </a:p>
          <a:p>
            <a:r>
              <a:rPr lang="zh-CN" altLang="zh-CN" sz="2000" dirty="0"/>
              <a:t>上述下浮费率，不得低于用人单位所属风险行业类别的最低档次费率。</a:t>
            </a:r>
          </a:p>
          <a:p>
            <a:r>
              <a:rPr lang="zh-CN" altLang="zh-CN" sz="2000" dirty="0" smtClean="0"/>
              <a:t>在</a:t>
            </a:r>
            <a:r>
              <a:rPr lang="zh-CN" altLang="zh-CN" sz="2000" dirty="0"/>
              <a:t>上一个自然年度内，被依法列入安全生产领域联合惩戒对象（含各类安全生产与职业病危害</a:t>
            </a:r>
            <a:r>
              <a:rPr lang="en-US" altLang="zh-CN" sz="2000" dirty="0"/>
              <a:t>“</a:t>
            </a:r>
            <a:r>
              <a:rPr lang="zh-CN" altLang="zh-CN" sz="2000" dirty="0"/>
              <a:t>黑名单</a:t>
            </a:r>
            <a:r>
              <a:rPr lang="en-US" altLang="zh-CN" sz="2000" dirty="0"/>
              <a:t>”</a:t>
            </a:r>
            <a:r>
              <a:rPr lang="zh-CN" altLang="zh-CN" sz="2000" dirty="0"/>
              <a:t>）的用人单位，在按照本办法第七、八条确定的费率浮动档次基础上再上浮两个费率档次。上浮后费率不高于用人单位所属风险行业类别最高档次费率。</a:t>
            </a:r>
          </a:p>
        </p:txBody>
      </p:sp>
    </p:spTree>
    <p:extLst>
      <p:ext uri="{BB962C8B-B14F-4D97-AF65-F5344CB8AC3E}">
        <p14:creationId xmlns:p14="http://schemas.microsoft.com/office/powerpoint/2010/main" val="2588476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642839" y="208961"/>
            <a:ext cx="5631366" cy="6645841"/>
          </a:xfrm>
          <a:noFill/>
        </p:spPr>
      </p:pic>
    </p:spTree>
    <p:extLst>
      <p:ext uri="{BB962C8B-B14F-4D97-AF65-F5344CB8AC3E}">
        <p14:creationId xmlns:p14="http://schemas.microsoft.com/office/powerpoint/2010/main" val="702762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125730" y="-971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17649" y="673157"/>
            <a:ext cx="6788035" cy="5995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4938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solidFill>
                  <a:srgbClr val="002060"/>
                </a:solidFill>
                <a:latin typeface="宋体" panose="02010600030101010101" pitchFamily="2" charset="-122"/>
                <a:ea typeface="宋体" panose="02010600030101010101" pitchFamily="2" charset="-122"/>
              </a:rPr>
              <a:t>01.</a:t>
            </a:r>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办法</a:t>
            </a:r>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的文件依据</a:t>
            </a:r>
            <a:r>
              <a:rPr lang="zh-CN" altLang="zh-CN" dirty="0"/>
              <a:t/>
            </a:r>
            <a:br>
              <a:rPr lang="zh-CN" altLang="zh-CN" dirty="0"/>
            </a:br>
            <a:endParaRPr lang="zh-CN" altLang="en-US" dirty="0"/>
          </a:p>
        </p:txBody>
      </p:sp>
      <p:sp>
        <p:nvSpPr>
          <p:cNvPr id="3" name="内容占位符 2"/>
          <p:cNvSpPr>
            <a:spLocks noGrp="1"/>
          </p:cNvSpPr>
          <p:nvPr>
            <p:ph idx="1"/>
          </p:nvPr>
        </p:nvSpPr>
        <p:spPr>
          <a:xfrm>
            <a:off x="677334" y="2160589"/>
            <a:ext cx="8055186" cy="3302951"/>
          </a:xfrm>
        </p:spPr>
        <p:txBody>
          <a:bodyPr>
            <a:normAutofit/>
          </a:bodyPr>
          <a:lstStyle/>
          <a:p>
            <a:r>
              <a:rPr lang="zh-CN" altLang="zh-CN" sz="2400" dirty="0"/>
              <a:t>《中华人民共和国社会保险法》、《工伤保险条例》、《广东省工伤保险条例》和《关于调整工伤保险费率政策的通知》（人社部发〔</a:t>
            </a:r>
            <a:r>
              <a:rPr lang="en-US" altLang="zh-CN" sz="2400" dirty="0"/>
              <a:t>2015</a:t>
            </a:r>
            <a:r>
              <a:rPr lang="zh-CN" altLang="zh-CN" sz="2400" dirty="0"/>
              <a:t>〕</a:t>
            </a:r>
            <a:r>
              <a:rPr lang="en-US" altLang="zh-CN" sz="2400" dirty="0"/>
              <a:t>71</a:t>
            </a:r>
            <a:r>
              <a:rPr lang="zh-CN" altLang="zh-CN" sz="2400" dirty="0"/>
              <a:t>号）</a:t>
            </a:r>
            <a:endParaRPr lang="zh-CN" altLang="en-US" sz="2400" dirty="0"/>
          </a:p>
        </p:txBody>
      </p:sp>
    </p:spTree>
    <p:extLst>
      <p:ext uri="{BB962C8B-B14F-4D97-AF65-F5344CB8AC3E}">
        <p14:creationId xmlns:p14="http://schemas.microsoft.com/office/powerpoint/2010/main" val="4072365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solidFill>
                  <a:srgbClr val="002060"/>
                </a:solidFill>
                <a:latin typeface="宋体" panose="02010600030101010101" pitchFamily="2" charset="-122"/>
                <a:ea typeface="宋体" panose="02010600030101010101" pitchFamily="2" charset="-122"/>
              </a:rPr>
              <a:t>02</a:t>
            </a:r>
            <a:r>
              <a:rPr lang="en-US" altLang="zh-CN" b="1" dirty="0" smtClean="0">
                <a:solidFill>
                  <a:srgbClr val="002060"/>
                </a:solidFill>
                <a:latin typeface="宋体" panose="02010600030101010101" pitchFamily="2" charset="-122"/>
                <a:ea typeface="宋体" panose="02010600030101010101" pitchFamily="2" charset="-122"/>
              </a:rPr>
              <a:t>.</a:t>
            </a:r>
            <a:r>
              <a:rPr lang="zh-CN" altLang="zh-CN" b="1" dirty="0">
                <a:solidFill>
                  <a:srgbClr val="002060"/>
                </a:solidFill>
                <a:latin typeface="宋体" panose="02010600030101010101" pitchFamily="2" charset="-122"/>
                <a:ea typeface="宋体" panose="02010600030101010101" pitchFamily="2" charset="-122"/>
              </a:rPr>
              <a:t> 《</a:t>
            </a:r>
            <a:r>
              <a:rPr lang="zh-CN" altLang="en-US" b="1" dirty="0">
                <a:solidFill>
                  <a:srgbClr val="002060"/>
                </a:solidFill>
                <a:latin typeface="宋体" panose="02010600030101010101" pitchFamily="2" charset="-122"/>
                <a:ea typeface="宋体" panose="02010600030101010101" pitchFamily="2" charset="-122"/>
              </a:rPr>
              <a:t>办法</a:t>
            </a:r>
            <a:r>
              <a:rPr lang="zh-CN" altLang="zh-CN" b="1" dirty="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的适用范围</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1394779"/>
            <a:ext cx="8596668" cy="3880773"/>
          </a:xfrm>
        </p:spPr>
        <p:txBody>
          <a:bodyPr>
            <a:noAutofit/>
          </a:bodyPr>
          <a:lstStyle/>
          <a:p>
            <a:r>
              <a:rPr lang="zh-CN" altLang="zh-CN" sz="2400" dirty="0" smtClean="0"/>
              <a:t>适用于</a:t>
            </a:r>
            <a:r>
              <a:rPr lang="zh-CN" altLang="zh-CN" sz="2400" dirty="0"/>
              <a:t>对参加本市统筹工伤保险的用人单位确定工伤保险费率</a:t>
            </a:r>
            <a:endParaRPr lang="zh-CN" altLang="en-US" sz="2400" dirty="0"/>
          </a:p>
        </p:txBody>
      </p:sp>
    </p:spTree>
    <p:extLst>
      <p:ext uri="{BB962C8B-B14F-4D97-AF65-F5344CB8AC3E}">
        <p14:creationId xmlns:p14="http://schemas.microsoft.com/office/powerpoint/2010/main" val="267794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solidFill>
                  <a:srgbClr val="002060"/>
                </a:solidFill>
                <a:latin typeface="宋体" panose="02010600030101010101" pitchFamily="2" charset="-122"/>
                <a:ea typeface="宋体" panose="02010600030101010101" pitchFamily="2" charset="-122"/>
              </a:rPr>
              <a:t>03</a:t>
            </a:r>
            <a:r>
              <a:rPr lang="en-US" altLang="zh-CN" b="1" dirty="0" smtClean="0">
                <a:solidFill>
                  <a:srgbClr val="002060"/>
                </a:solidFill>
                <a:latin typeface="宋体" panose="02010600030101010101" pitchFamily="2" charset="-122"/>
                <a:ea typeface="宋体" panose="02010600030101010101" pitchFamily="2" charset="-122"/>
              </a:rPr>
              <a:t>.</a:t>
            </a:r>
            <a:r>
              <a:rPr lang="zh-CN" altLang="zh-CN" b="1" dirty="0">
                <a:solidFill>
                  <a:srgbClr val="002060"/>
                </a:solidFill>
                <a:latin typeface="宋体" panose="02010600030101010101" pitchFamily="2" charset="-122"/>
                <a:ea typeface="宋体" panose="02010600030101010101" pitchFamily="2" charset="-122"/>
              </a:rPr>
              <a:t>工伤保险浮动</a:t>
            </a:r>
            <a:r>
              <a:rPr lang="zh-CN" altLang="zh-CN" b="1" dirty="0">
                <a:solidFill>
                  <a:srgbClr val="002060"/>
                </a:solidFill>
                <a:latin typeface="宋体" panose="02010600030101010101" pitchFamily="2" charset="-122"/>
                <a:ea typeface="宋体" panose="02010600030101010101" pitchFamily="2" charset="-122"/>
              </a:rPr>
              <a:t>费率</a:t>
            </a:r>
            <a:r>
              <a:rPr lang="zh-CN" altLang="en-US" b="1" dirty="0">
                <a:solidFill>
                  <a:srgbClr val="002060"/>
                </a:solidFill>
                <a:latin typeface="宋体" panose="02010600030101010101" pitchFamily="2" charset="-122"/>
                <a:ea typeface="宋体" panose="02010600030101010101" pitchFamily="2" charset="-122"/>
              </a:rPr>
              <a:t>的</a:t>
            </a:r>
            <a:r>
              <a:rPr lang="zh-CN" altLang="en-US" b="1" dirty="0" smtClean="0">
                <a:solidFill>
                  <a:srgbClr val="002060"/>
                </a:solidFill>
                <a:latin typeface="宋体" panose="02010600030101010101" pitchFamily="2" charset="-122"/>
                <a:ea typeface="宋体" panose="02010600030101010101" pitchFamily="2" charset="-122"/>
              </a:rPr>
              <a:t>概念</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1572323"/>
            <a:ext cx="8596668" cy="4389030"/>
          </a:xfrm>
        </p:spPr>
        <p:txBody>
          <a:bodyPr>
            <a:noAutofit/>
          </a:bodyPr>
          <a:lstStyle/>
          <a:p>
            <a:r>
              <a:rPr lang="zh-CN" altLang="zh-CN" sz="2400" dirty="0" smtClean="0"/>
              <a:t>工伤</a:t>
            </a:r>
            <a:r>
              <a:rPr lang="zh-CN" altLang="zh-CN" sz="2400" dirty="0"/>
              <a:t>保险浮动费率，是指市社保经办机构在用人单位执行工伤保险行业基准费率的基础上，根据用人单位上一个自然年度工伤保险支缴率、安全生产与职业病危害情况等因素，确定本浮动周期内其工伤保险费率是否浮动及浮动的档次。</a:t>
            </a: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9989" y="3278475"/>
            <a:ext cx="3364013" cy="3669833"/>
          </a:xfrm>
          <a:prstGeom prst="rect">
            <a:avLst/>
          </a:prstGeom>
        </p:spPr>
      </p:pic>
    </p:spTree>
    <p:extLst>
      <p:ext uri="{BB962C8B-B14F-4D97-AF65-F5344CB8AC3E}">
        <p14:creationId xmlns:p14="http://schemas.microsoft.com/office/powerpoint/2010/main" val="2218271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7334" y="609600"/>
            <a:ext cx="8596668" cy="899160"/>
          </a:xfrm>
        </p:spPr>
        <p:txBody>
          <a:bodyPr>
            <a:normAutofit fontScale="90000"/>
          </a:bodyPr>
          <a:lstStyle/>
          <a:p>
            <a:r>
              <a:rPr lang="en-US" altLang="zh-CN" b="1" dirty="0" smtClean="0">
                <a:solidFill>
                  <a:srgbClr val="002060"/>
                </a:solidFill>
                <a:latin typeface="宋体" panose="02010600030101010101" pitchFamily="2" charset="-122"/>
                <a:ea typeface="宋体" panose="02010600030101010101" pitchFamily="2" charset="-122"/>
              </a:rPr>
              <a:t>04</a:t>
            </a:r>
            <a:r>
              <a:rPr lang="en-US" altLang="zh-CN" b="1" dirty="0" smtClean="0">
                <a:solidFill>
                  <a:srgbClr val="002060"/>
                </a:solidFill>
                <a:latin typeface="宋体" panose="02010600030101010101" pitchFamily="2" charset="-122"/>
                <a:ea typeface="宋体" panose="02010600030101010101" pitchFamily="2" charset="-122"/>
              </a:rPr>
              <a:t>.</a:t>
            </a:r>
            <a:r>
              <a:rPr lang="zh-CN" altLang="zh-CN" b="1" dirty="0">
                <a:solidFill>
                  <a:srgbClr val="002060"/>
                </a:solidFill>
                <a:latin typeface="宋体" panose="02010600030101010101" pitchFamily="2" charset="-122"/>
                <a:ea typeface="宋体" panose="02010600030101010101" pitchFamily="2" charset="-122"/>
              </a:rPr>
              <a:t>工伤保险支缴</a:t>
            </a:r>
            <a:r>
              <a:rPr lang="zh-CN" altLang="zh-CN" b="1" dirty="0">
                <a:solidFill>
                  <a:srgbClr val="002060"/>
                </a:solidFill>
                <a:latin typeface="宋体" panose="02010600030101010101" pitchFamily="2" charset="-122"/>
                <a:ea typeface="宋体" panose="02010600030101010101" pitchFamily="2" charset="-122"/>
              </a:rPr>
              <a:t>率</a:t>
            </a:r>
            <a:r>
              <a:rPr lang="zh-CN" altLang="en-US" b="1" dirty="0">
                <a:solidFill>
                  <a:srgbClr val="002060"/>
                </a:solidFill>
                <a:latin typeface="宋体" panose="02010600030101010101" pitchFamily="2" charset="-122"/>
                <a:ea typeface="宋体" panose="02010600030101010101" pitchFamily="2" charset="-122"/>
              </a:rPr>
              <a:t>的</a:t>
            </a:r>
            <a:r>
              <a:rPr lang="zh-CN" altLang="en-US" b="1" dirty="0" smtClean="0">
                <a:solidFill>
                  <a:srgbClr val="002060"/>
                </a:solidFill>
                <a:latin typeface="宋体" panose="02010600030101010101" pitchFamily="2" charset="-122"/>
                <a:ea typeface="宋体" panose="02010600030101010101" pitchFamily="2" charset="-122"/>
              </a:rPr>
              <a:t>概念</a:t>
            </a:r>
            <a:r>
              <a:rPr lang="zh-CN" altLang="zh-CN" b="1" dirty="0">
                <a:solidFill>
                  <a:srgbClr val="002060"/>
                </a:solidFill>
                <a:latin typeface="宋体" panose="02010600030101010101" pitchFamily="2" charset="-122"/>
                <a:ea typeface="宋体" panose="02010600030101010101" pitchFamily="2" charset="-122"/>
              </a:rPr>
              <a:t/>
            </a:r>
            <a:br>
              <a:rPr lang="zh-CN" altLang="zh-CN" b="1" dirty="0">
                <a:solidFill>
                  <a:srgbClr val="002060"/>
                </a:solidFill>
                <a:latin typeface="宋体" panose="02010600030101010101" pitchFamily="2" charset="-122"/>
                <a:ea typeface="宋体" panose="02010600030101010101" pitchFamily="2" charset="-122"/>
              </a:rPr>
            </a:b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2080579"/>
            <a:ext cx="8596668" cy="3880773"/>
          </a:xfrm>
        </p:spPr>
        <p:txBody>
          <a:bodyPr>
            <a:noAutofit/>
          </a:bodyPr>
          <a:lstStyle/>
          <a:p>
            <a:r>
              <a:rPr lang="zh-CN" altLang="zh-CN" sz="2400" dirty="0"/>
              <a:t>工伤保险支缴率，是指在上一个自然年度内，市社保经办机构已核定应支付的工伤保险待遇费用（不列入考核范围的待遇费用除外）占该用人单位按行业基准费率正常缴纳工伤保险费的比例。</a:t>
            </a:r>
          </a:p>
        </p:txBody>
      </p:sp>
    </p:spTree>
    <p:extLst>
      <p:ext uri="{BB962C8B-B14F-4D97-AF65-F5344CB8AC3E}">
        <p14:creationId xmlns:p14="http://schemas.microsoft.com/office/powerpoint/2010/main" val="665165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7334" y="609600"/>
            <a:ext cx="8596668" cy="1040780"/>
          </a:xfrm>
        </p:spPr>
        <p:txBody>
          <a:bodyPr>
            <a:normAutofit fontScale="90000"/>
          </a:bodyPr>
          <a:lstStyle/>
          <a:p>
            <a:r>
              <a:rPr lang="en-US" altLang="zh-CN" b="1" dirty="0" smtClean="0">
                <a:solidFill>
                  <a:srgbClr val="002060"/>
                </a:solidFill>
                <a:latin typeface="宋体" panose="02010600030101010101" pitchFamily="2" charset="-122"/>
                <a:ea typeface="宋体" panose="02010600030101010101" pitchFamily="2" charset="-122"/>
              </a:rPr>
              <a:t>05</a:t>
            </a:r>
            <a:r>
              <a:rPr lang="en-US" altLang="zh-CN" b="1" dirty="0" smtClean="0">
                <a:solidFill>
                  <a:srgbClr val="002060"/>
                </a:solidFill>
                <a:latin typeface="宋体" panose="02010600030101010101" pitchFamily="2" charset="-122"/>
                <a:ea typeface="宋体" panose="02010600030101010101" pitchFamily="2" charset="-122"/>
              </a:rPr>
              <a:t>.</a:t>
            </a:r>
            <a:r>
              <a:rPr lang="zh-CN" altLang="zh-CN" b="1" dirty="0">
                <a:solidFill>
                  <a:srgbClr val="002060"/>
                </a:solidFill>
                <a:latin typeface="宋体" panose="02010600030101010101" pitchFamily="2" charset="-122"/>
                <a:ea typeface="宋体" panose="02010600030101010101" pitchFamily="2" charset="-122"/>
              </a:rPr>
              <a:t>工伤保险待遇</a:t>
            </a:r>
            <a:r>
              <a:rPr lang="zh-CN" altLang="zh-CN" b="1" dirty="0" smtClean="0">
                <a:solidFill>
                  <a:srgbClr val="002060"/>
                </a:solidFill>
                <a:latin typeface="宋体" panose="02010600030101010101" pitchFamily="2" charset="-122"/>
                <a:ea typeface="宋体" panose="02010600030101010101" pitchFamily="2" charset="-122"/>
              </a:rPr>
              <a:t>费用</a:t>
            </a:r>
            <a:r>
              <a:rPr lang="zh-CN" altLang="en-US" b="1" dirty="0" smtClean="0">
                <a:solidFill>
                  <a:srgbClr val="002060"/>
                </a:solidFill>
                <a:latin typeface="宋体" panose="02010600030101010101" pitchFamily="2" charset="-122"/>
                <a:ea typeface="宋体" panose="02010600030101010101" pitchFamily="2" charset="-122"/>
              </a:rPr>
              <a:t>的哪部分</a:t>
            </a:r>
            <a:r>
              <a:rPr lang="zh-CN" altLang="zh-CN" b="1" dirty="0" smtClean="0">
                <a:solidFill>
                  <a:srgbClr val="002060"/>
                </a:solidFill>
                <a:latin typeface="宋体" panose="02010600030101010101" pitchFamily="2" charset="-122"/>
                <a:ea typeface="宋体" panose="02010600030101010101" pitchFamily="2" charset="-122"/>
              </a:rPr>
              <a:t>不</a:t>
            </a:r>
            <a:r>
              <a:rPr lang="zh-CN" altLang="zh-CN" b="1" dirty="0">
                <a:solidFill>
                  <a:srgbClr val="002060"/>
                </a:solidFill>
                <a:latin typeface="宋体" panose="02010600030101010101" pitchFamily="2" charset="-122"/>
                <a:ea typeface="宋体" panose="02010600030101010101" pitchFamily="2" charset="-122"/>
              </a:rPr>
              <a:t>列入用人单位工伤保险支缴率的考核</a:t>
            </a:r>
            <a:r>
              <a:rPr lang="zh-CN" altLang="zh-CN" b="1" dirty="0" smtClean="0">
                <a:solidFill>
                  <a:srgbClr val="002060"/>
                </a:solidFill>
                <a:latin typeface="宋体" panose="02010600030101010101" pitchFamily="2" charset="-122"/>
                <a:ea typeface="宋体" panose="02010600030101010101" pitchFamily="2" charset="-122"/>
              </a:rPr>
              <a:t>范围</a:t>
            </a:r>
            <a:r>
              <a:rPr lang="zh-CN" altLang="en-US" b="1" dirty="0" smtClean="0">
                <a:solidFill>
                  <a:srgbClr val="002060"/>
                </a:solidFill>
                <a:latin typeface="宋体" panose="02010600030101010101" pitchFamily="2" charset="-122"/>
                <a:ea typeface="宋体" panose="02010600030101010101" pitchFamily="2" charset="-122"/>
              </a:rPr>
              <a:t>？</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1773044"/>
            <a:ext cx="8596668" cy="4404732"/>
          </a:xfrm>
        </p:spPr>
        <p:txBody>
          <a:bodyPr>
            <a:noAutofit/>
          </a:bodyPr>
          <a:lstStyle/>
          <a:p>
            <a:r>
              <a:rPr lang="zh-CN" altLang="zh-CN" dirty="0"/>
              <a:t>（一）职工在工作时间和工作岗位，突发疾病死亡或者在</a:t>
            </a:r>
            <a:r>
              <a:rPr lang="en-US" altLang="zh-CN" dirty="0"/>
              <a:t>48</a:t>
            </a:r>
            <a:r>
              <a:rPr lang="zh-CN" altLang="zh-CN" dirty="0"/>
              <a:t>小时之内经抢救无效死亡发生的费用； </a:t>
            </a:r>
          </a:p>
          <a:p>
            <a:r>
              <a:rPr lang="zh-CN" altLang="zh-CN" dirty="0"/>
              <a:t>（二）职工在抢险救灾等维护国家利益、公共利益活动中受到伤害发生的费用； </a:t>
            </a:r>
          </a:p>
          <a:p>
            <a:r>
              <a:rPr lang="zh-CN" altLang="zh-CN" dirty="0"/>
              <a:t>（三）职工由用人单位指派前往依法宣布为疫区的地方工作而感染疫病发生的费用； </a:t>
            </a:r>
          </a:p>
          <a:p>
            <a:r>
              <a:rPr lang="zh-CN" altLang="zh-CN" dirty="0"/>
              <a:t>（四）职工原在军队服役，因战、因公负伤致残，已取得革命伤残军人证，到用人单位后旧伤复发发生的费用； </a:t>
            </a:r>
          </a:p>
          <a:p>
            <a:r>
              <a:rPr lang="zh-CN" altLang="zh-CN" dirty="0"/>
              <a:t>（五）职工在上下班途中，受到非本人主要责任的交通事故或者城市轨道交通、客运轮渡、火车事故伤害发生的费用；</a:t>
            </a:r>
          </a:p>
          <a:p>
            <a:r>
              <a:rPr lang="zh-CN" altLang="zh-CN" dirty="0"/>
              <a:t>（六）纳入工伤保险基金统筹管理的用人单位老（原）工伤人员发生的费用； </a:t>
            </a:r>
          </a:p>
          <a:p>
            <a:r>
              <a:rPr lang="zh-CN" altLang="zh-CN" dirty="0"/>
              <a:t>（七）在上一自然年度前已核定的伤残津贴、生活护理费、供养亲属抚恤金费用；</a:t>
            </a:r>
          </a:p>
          <a:p>
            <a:r>
              <a:rPr lang="zh-CN" altLang="zh-CN" dirty="0"/>
              <a:t>（八）工伤职工工伤复发，经确认需要治疗，由工伤保险基金支付的费用。</a:t>
            </a:r>
          </a:p>
        </p:txBody>
      </p:sp>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4002" y="5116815"/>
            <a:ext cx="2917998" cy="1597951"/>
          </a:xfrm>
          <a:prstGeom prst="rect">
            <a:avLst/>
          </a:prstGeom>
        </p:spPr>
      </p:pic>
    </p:spTree>
    <p:extLst>
      <p:ext uri="{BB962C8B-B14F-4D97-AF65-F5344CB8AC3E}">
        <p14:creationId xmlns:p14="http://schemas.microsoft.com/office/powerpoint/2010/main" val="2471725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7334" y="609600"/>
            <a:ext cx="8596668" cy="1040780"/>
          </a:xfrm>
        </p:spPr>
        <p:txBody>
          <a:bodyPr>
            <a:normAutofit/>
          </a:bodyPr>
          <a:lstStyle/>
          <a:p>
            <a:r>
              <a:rPr lang="en-US" altLang="zh-CN" b="1" dirty="0" smtClean="0">
                <a:solidFill>
                  <a:srgbClr val="002060"/>
                </a:solidFill>
                <a:latin typeface="宋体" panose="02010600030101010101" pitchFamily="2" charset="-122"/>
                <a:ea typeface="宋体" panose="02010600030101010101" pitchFamily="2" charset="-122"/>
              </a:rPr>
              <a:t>06.</a:t>
            </a:r>
            <a:r>
              <a:rPr lang="zh-CN" altLang="zh-CN" b="1" dirty="0">
                <a:solidFill>
                  <a:srgbClr val="002060"/>
                </a:solidFill>
                <a:latin typeface="宋体" panose="02010600030101010101" pitchFamily="2" charset="-122"/>
                <a:ea typeface="宋体" panose="02010600030101010101" pitchFamily="2" charset="-122"/>
              </a:rPr>
              <a:t>工伤</a:t>
            </a:r>
            <a:r>
              <a:rPr lang="zh-CN" altLang="zh-CN" b="1" dirty="0" smtClean="0">
                <a:solidFill>
                  <a:srgbClr val="002060"/>
                </a:solidFill>
                <a:latin typeface="宋体" panose="02010600030101010101" pitchFamily="2" charset="-122"/>
                <a:ea typeface="宋体" panose="02010600030101010101" pitchFamily="2" charset="-122"/>
              </a:rPr>
              <a:t>保险</a:t>
            </a:r>
            <a:r>
              <a:rPr lang="zh-CN" altLang="en-US" b="1" dirty="0" smtClean="0">
                <a:solidFill>
                  <a:srgbClr val="002060"/>
                </a:solidFill>
                <a:latin typeface="宋体" panose="02010600030101010101" pitchFamily="2" charset="-122"/>
                <a:ea typeface="宋体" panose="02010600030101010101" pitchFamily="2" charset="-122"/>
              </a:rPr>
              <a:t>费率如何浮动</a:t>
            </a:r>
            <a:r>
              <a:rPr lang="zh-CN" altLang="en-US" b="1" dirty="0" smtClean="0">
                <a:solidFill>
                  <a:srgbClr val="002060"/>
                </a:solidFill>
                <a:latin typeface="宋体" panose="02010600030101010101" pitchFamily="2" charset="-122"/>
                <a:ea typeface="宋体" panose="02010600030101010101" pitchFamily="2" charset="-122"/>
              </a:rPr>
              <a:t>？</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1773044"/>
            <a:ext cx="8596668" cy="4404732"/>
          </a:xfrm>
        </p:spPr>
        <p:txBody>
          <a:bodyPr>
            <a:noAutofit/>
          </a:bodyPr>
          <a:lstStyle/>
          <a:p>
            <a:r>
              <a:rPr lang="zh-CN" altLang="zh-CN" sz="2400" dirty="0"/>
              <a:t>用人单位属于一类行业的，其费率分为三个档次，即在行业基准费率的基础上，可向上浮动至</a:t>
            </a:r>
            <a:r>
              <a:rPr lang="en-US" altLang="zh-CN" sz="2400" dirty="0"/>
              <a:t>120%</a:t>
            </a:r>
            <a:r>
              <a:rPr lang="zh-CN" altLang="zh-CN" sz="2400" dirty="0"/>
              <a:t>、</a:t>
            </a:r>
            <a:r>
              <a:rPr lang="en-US" altLang="zh-CN" sz="2400" dirty="0"/>
              <a:t>150%</a:t>
            </a:r>
            <a:r>
              <a:rPr lang="zh-CN" altLang="zh-CN" sz="2400" dirty="0"/>
              <a:t>，不实施费率下浮；用人单位属于二类至八类行业的，其费率分为五个档次，即在行业基准费率的基础上，可分别向上浮动至</a:t>
            </a:r>
            <a:r>
              <a:rPr lang="en-US" altLang="zh-CN" sz="2400" dirty="0"/>
              <a:t>120%</a:t>
            </a:r>
            <a:r>
              <a:rPr lang="zh-CN" altLang="zh-CN" sz="2400" dirty="0"/>
              <a:t>、</a:t>
            </a:r>
            <a:r>
              <a:rPr lang="en-US" altLang="zh-CN" sz="2400" dirty="0"/>
              <a:t>150%</a:t>
            </a:r>
            <a:r>
              <a:rPr lang="zh-CN" altLang="zh-CN" sz="2400" dirty="0"/>
              <a:t>或向下浮动至</a:t>
            </a:r>
            <a:r>
              <a:rPr lang="en-US" altLang="zh-CN" sz="2400" dirty="0"/>
              <a:t>80%</a:t>
            </a:r>
            <a:r>
              <a:rPr lang="zh-CN" altLang="zh-CN" sz="2400" dirty="0"/>
              <a:t>、</a:t>
            </a:r>
            <a:r>
              <a:rPr lang="en-US" altLang="zh-CN" sz="2400" dirty="0"/>
              <a:t>50</a:t>
            </a:r>
            <a:r>
              <a:rPr lang="en-US" altLang="zh-CN" sz="2400" dirty="0" smtClean="0"/>
              <a:t>%</a:t>
            </a:r>
            <a:r>
              <a:rPr lang="zh-CN" altLang="zh-CN" sz="2400" dirty="0" smtClean="0"/>
              <a:t>。</a:t>
            </a:r>
            <a:endParaRPr lang="zh-CN" altLang="zh-CN" sz="2400" dirty="0"/>
          </a:p>
          <a:p>
            <a:r>
              <a:rPr lang="zh-CN" altLang="zh-CN" sz="2400" dirty="0"/>
              <a:t>工伤保险最低费率不得低于本市一类风险行业基准费率。</a:t>
            </a:r>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5635" y="4681051"/>
            <a:ext cx="1681243" cy="1831262"/>
          </a:xfrm>
          <a:prstGeom prst="rect">
            <a:avLst/>
          </a:prstGeom>
        </p:spPr>
      </p:pic>
    </p:spTree>
    <p:extLst>
      <p:ext uri="{BB962C8B-B14F-4D97-AF65-F5344CB8AC3E}">
        <p14:creationId xmlns:p14="http://schemas.microsoft.com/office/powerpoint/2010/main" val="2083505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7333" y="609600"/>
            <a:ext cx="9224949" cy="1040780"/>
          </a:xfrm>
        </p:spPr>
        <p:txBody>
          <a:bodyPr>
            <a:normAutofit fontScale="90000"/>
          </a:bodyPr>
          <a:lstStyle/>
          <a:p>
            <a:r>
              <a:rPr lang="en-US" altLang="zh-CN" b="1" dirty="0" smtClean="0">
                <a:solidFill>
                  <a:srgbClr val="002060"/>
                </a:solidFill>
                <a:latin typeface="宋体" panose="02010600030101010101" pitchFamily="2" charset="-122"/>
                <a:ea typeface="宋体" panose="02010600030101010101" pitchFamily="2" charset="-122"/>
              </a:rPr>
              <a:t>07.</a:t>
            </a:r>
            <a:r>
              <a:rPr lang="zh-CN" altLang="zh-CN" b="1" dirty="0">
                <a:solidFill>
                  <a:srgbClr val="002060"/>
                </a:solidFill>
                <a:latin typeface="宋体" panose="02010600030101010101" pitchFamily="2" charset="-122"/>
                <a:ea typeface="宋体" panose="02010600030101010101" pitchFamily="2" charset="-122"/>
              </a:rPr>
              <a:t>工伤</a:t>
            </a:r>
            <a:r>
              <a:rPr lang="zh-CN" altLang="zh-CN" b="1" dirty="0">
                <a:solidFill>
                  <a:srgbClr val="002060"/>
                </a:solidFill>
                <a:latin typeface="宋体" panose="02010600030101010101" pitchFamily="2" charset="-122"/>
                <a:ea typeface="宋体" panose="02010600030101010101" pitchFamily="2" charset="-122"/>
              </a:rPr>
              <a:t>保险费率</a:t>
            </a:r>
            <a:r>
              <a:rPr lang="zh-CN" altLang="en-US" b="1" dirty="0">
                <a:solidFill>
                  <a:srgbClr val="002060"/>
                </a:solidFill>
                <a:latin typeface="宋体" panose="02010600030101010101" pitchFamily="2" charset="-122"/>
                <a:ea typeface="宋体" panose="02010600030101010101" pitchFamily="2" charset="-122"/>
              </a:rPr>
              <a:t>的浮动周期和</a:t>
            </a:r>
            <a:r>
              <a:rPr lang="zh-CN" altLang="zh-CN" b="1" dirty="0">
                <a:solidFill>
                  <a:srgbClr val="002060"/>
                </a:solidFill>
                <a:latin typeface="宋体" panose="02010600030101010101" pitchFamily="2" charset="-122"/>
                <a:ea typeface="宋体" panose="02010600030101010101" pitchFamily="2" charset="-122"/>
              </a:rPr>
              <a:t>工伤保险支缴</a:t>
            </a:r>
            <a:r>
              <a:rPr lang="zh-CN" altLang="zh-CN" b="1" dirty="0" smtClean="0">
                <a:solidFill>
                  <a:srgbClr val="002060"/>
                </a:solidFill>
                <a:latin typeface="宋体" panose="02010600030101010101" pitchFamily="2" charset="-122"/>
                <a:ea typeface="宋体" panose="02010600030101010101" pitchFamily="2" charset="-122"/>
              </a:rPr>
              <a:t>率</a:t>
            </a:r>
            <a:r>
              <a:rPr lang="en-US" altLang="zh-CN" b="1" dirty="0" smtClean="0">
                <a:solidFill>
                  <a:srgbClr val="002060"/>
                </a:solidFill>
                <a:latin typeface="宋体" panose="02010600030101010101" pitchFamily="2" charset="-122"/>
                <a:ea typeface="宋体" panose="02010600030101010101" pitchFamily="2" charset="-122"/>
              </a:rPr>
              <a:t/>
            </a:r>
            <a:br>
              <a:rPr lang="en-US" altLang="zh-CN" b="1" dirty="0" smtClean="0">
                <a:solidFill>
                  <a:srgbClr val="002060"/>
                </a:solidFill>
                <a:latin typeface="宋体" panose="02010600030101010101" pitchFamily="2" charset="-122"/>
                <a:ea typeface="宋体" panose="02010600030101010101" pitchFamily="2" charset="-122"/>
              </a:rPr>
            </a:br>
            <a:r>
              <a:rPr lang="en-US" altLang="zh-CN" b="1" dirty="0">
                <a:solidFill>
                  <a:srgbClr val="002060"/>
                </a:solidFill>
                <a:latin typeface="宋体" panose="02010600030101010101" pitchFamily="2" charset="-122"/>
                <a:ea typeface="宋体" panose="02010600030101010101" pitchFamily="2" charset="-122"/>
              </a:rPr>
              <a:t> </a:t>
            </a:r>
            <a:r>
              <a:rPr lang="en-US" altLang="zh-CN" b="1" dirty="0" smtClean="0">
                <a:solidFill>
                  <a:srgbClr val="002060"/>
                </a:solidFill>
                <a:latin typeface="宋体" panose="02010600030101010101" pitchFamily="2" charset="-122"/>
                <a:ea typeface="宋体" panose="02010600030101010101" pitchFamily="2" charset="-122"/>
              </a:rPr>
              <a:t>  </a:t>
            </a:r>
            <a:r>
              <a:rPr lang="zh-CN" altLang="en-US" b="1" dirty="0" smtClean="0">
                <a:solidFill>
                  <a:srgbClr val="002060"/>
                </a:solidFill>
                <a:latin typeface="宋体" panose="02010600030101010101" pitchFamily="2" charset="-122"/>
                <a:ea typeface="宋体" panose="02010600030101010101" pitchFamily="2" charset="-122"/>
              </a:rPr>
              <a:t>的</a:t>
            </a:r>
            <a:r>
              <a:rPr lang="zh-CN" altLang="zh-CN" b="1" dirty="0" smtClean="0">
                <a:solidFill>
                  <a:srgbClr val="002060"/>
                </a:solidFill>
                <a:latin typeface="宋体" panose="02010600030101010101" pitchFamily="2" charset="-122"/>
                <a:ea typeface="宋体" panose="02010600030101010101" pitchFamily="2" charset="-122"/>
              </a:rPr>
              <a:t>考核</a:t>
            </a:r>
            <a:r>
              <a:rPr lang="zh-CN" altLang="en-US" b="1" dirty="0" smtClean="0">
                <a:solidFill>
                  <a:srgbClr val="002060"/>
                </a:solidFill>
                <a:latin typeface="宋体" panose="02010600030101010101" pitchFamily="2" charset="-122"/>
                <a:ea typeface="宋体" panose="02010600030101010101" pitchFamily="2" charset="-122"/>
              </a:rPr>
              <a:t>周期</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2297150"/>
            <a:ext cx="8596668" cy="3880625"/>
          </a:xfrm>
        </p:spPr>
        <p:txBody>
          <a:bodyPr>
            <a:noAutofit/>
          </a:bodyPr>
          <a:lstStyle/>
          <a:p>
            <a:r>
              <a:rPr lang="zh-CN" altLang="zh-CN" sz="2400" dirty="0"/>
              <a:t>工伤保险费率的浮动周期为</a:t>
            </a:r>
            <a:r>
              <a:rPr lang="en-US" altLang="zh-CN" sz="2400" dirty="0"/>
              <a:t>1</a:t>
            </a:r>
            <a:r>
              <a:rPr lang="zh-CN" altLang="zh-CN" sz="2400" dirty="0"/>
              <a:t>年，从当年</a:t>
            </a:r>
            <a:r>
              <a:rPr lang="en-US" altLang="zh-CN" sz="2400" dirty="0"/>
              <a:t>7</a:t>
            </a:r>
            <a:r>
              <a:rPr lang="zh-CN" altLang="zh-CN" sz="2400" dirty="0"/>
              <a:t>月</a:t>
            </a:r>
            <a:r>
              <a:rPr lang="en-US" altLang="zh-CN" sz="2400" dirty="0"/>
              <a:t>1</a:t>
            </a:r>
            <a:r>
              <a:rPr lang="zh-CN" altLang="zh-CN" sz="2400" dirty="0"/>
              <a:t>日至次年</a:t>
            </a:r>
            <a:r>
              <a:rPr lang="en-US" altLang="zh-CN" sz="2400" dirty="0"/>
              <a:t>6</a:t>
            </a:r>
            <a:r>
              <a:rPr lang="zh-CN" altLang="zh-CN" sz="2400" dirty="0"/>
              <a:t>月</a:t>
            </a:r>
            <a:r>
              <a:rPr lang="en-US" altLang="zh-CN" sz="2400" dirty="0"/>
              <a:t>30</a:t>
            </a:r>
            <a:r>
              <a:rPr lang="zh-CN" altLang="zh-CN" sz="2400" dirty="0"/>
              <a:t>日。工伤保险支缴率考核期间为上一年</a:t>
            </a:r>
            <a:r>
              <a:rPr lang="en-US" altLang="zh-CN" sz="2400" dirty="0"/>
              <a:t>1</a:t>
            </a:r>
            <a:r>
              <a:rPr lang="zh-CN" altLang="zh-CN" sz="2400" dirty="0"/>
              <a:t>月</a:t>
            </a:r>
            <a:r>
              <a:rPr lang="en-US" altLang="zh-CN" sz="2400" dirty="0"/>
              <a:t>1</a:t>
            </a:r>
            <a:r>
              <a:rPr lang="zh-CN" altLang="zh-CN" sz="2400" dirty="0"/>
              <a:t>日至上一年</a:t>
            </a:r>
            <a:r>
              <a:rPr lang="en-US" altLang="zh-CN" sz="2400" dirty="0"/>
              <a:t>12</a:t>
            </a:r>
            <a:r>
              <a:rPr lang="zh-CN" altLang="zh-CN" sz="2400" dirty="0"/>
              <a:t>月</a:t>
            </a:r>
            <a:r>
              <a:rPr lang="en-US" altLang="zh-CN" sz="2400" dirty="0"/>
              <a:t>31</a:t>
            </a:r>
            <a:r>
              <a:rPr lang="zh-CN" altLang="zh-CN" sz="2400" dirty="0" smtClean="0"/>
              <a:t>日</a:t>
            </a:r>
            <a:r>
              <a:rPr lang="zh-CN" altLang="en-US" sz="2400" dirty="0" smtClean="0"/>
              <a:t>。</a:t>
            </a:r>
            <a:endParaRPr lang="zh-CN" altLang="zh-CN" sz="2400" dirty="0"/>
          </a:p>
        </p:txBody>
      </p:sp>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0919" y="3890789"/>
            <a:ext cx="2083696" cy="1562772"/>
          </a:xfrm>
          <a:prstGeom prst="rect">
            <a:avLst/>
          </a:prstGeom>
        </p:spPr>
      </p:pic>
    </p:spTree>
    <p:extLst>
      <p:ext uri="{BB962C8B-B14F-4D97-AF65-F5344CB8AC3E}">
        <p14:creationId xmlns:p14="http://schemas.microsoft.com/office/powerpoint/2010/main" val="3603674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77334" y="758283"/>
            <a:ext cx="8596668" cy="5419493"/>
          </a:xfrm>
        </p:spPr>
        <p:txBody>
          <a:bodyPr>
            <a:noAutofit/>
          </a:bodyPr>
          <a:lstStyle/>
          <a:p>
            <a:r>
              <a:rPr lang="zh-CN" altLang="zh-CN" sz="2000" dirty="0"/>
              <a:t>市社保经办机构根据工伤保险支缴率确定用人单位工伤保险费率的浮动档次：</a:t>
            </a:r>
          </a:p>
          <a:p>
            <a:r>
              <a:rPr lang="zh-CN" altLang="zh-CN" sz="2000" dirty="0"/>
              <a:t>（一）工伤保险支缴率为零的，其费率在所属行业基准费率基础上进行下浮二档；</a:t>
            </a:r>
          </a:p>
          <a:p>
            <a:r>
              <a:rPr lang="zh-CN" altLang="zh-CN" sz="2000" dirty="0"/>
              <a:t>（二）工伤保险支缴率大于零且小于等于</a:t>
            </a:r>
            <a:r>
              <a:rPr lang="en-US" altLang="zh-CN" sz="2000" dirty="0"/>
              <a:t>50%</a:t>
            </a:r>
            <a:r>
              <a:rPr lang="zh-CN" altLang="zh-CN" sz="2000" dirty="0"/>
              <a:t>的，其费率在所属行业基准费率基础上进行下浮一档；</a:t>
            </a:r>
          </a:p>
          <a:p>
            <a:r>
              <a:rPr lang="zh-CN" altLang="zh-CN" sz="2000" dirty="0"/>
              <a:t>（三）工伤保险支缴率大于</a:t>
            </a:r>
            <a:r>
              <a:rPr lang="en-US" altLang="zh-CN" sz="2000" dirty="0"/>
              <a:t>50%</a:t>
            </a:r>
            <a:r>
              <a:rPr lang="zh-CN" altLang="zh-CN" sz="2000" dirty="0"/>
              <a:t>且小于等于</a:t>
            </a:r>
            <a:r>
              <a:rPr lang="en-US" altLang="zh-CN" sz="2000" dirty="0"/>
              <a:t>100%</a:t>
            </a:r>
            <a:r>
              <a:rPr lang="zh-CN" altLang="zh-CN" sz="2000" dirty="0"/>
              <a:t>的，其费率执行所属行业基准费率；</a:t>
            </a:r>
          </a:p>
          <a:p>
            <a:r>
              <a:rPr lang="zh-CN" altLang="zh-CN" sz="2000" dirty="0"/>
              <a:t>（四）工伤保险支缴率大于</a:t>
            </a:r>
            <a:r>
              <a:rPr lang="en-US" altLang="zh-CN" sz="2000" dirty="0"/>
              <a:t>100%</a:t>
            </a:r>
            <a:r>
              <a:rPr lang="zh-CN" altLang="zh-CN" sz="2000" dirty="0"/>
              <a:t>且小于等于</a:t>
            </a:r>
            <a:r>
              <a:rPr lang="en-US" altLang="zh-CN" sz="2000" dirty="0"/>
              <a:t>150%</a:t>
            </a:r>
            <a:r>
              <a:rPr lang="zh-CN" altLang="zh-CN" sz="2000" dirty="0"/>
              <a:t>的，其费率在所属行业基准费率基础上进行上浮一档；</a:t>
            </a:r>
          </a:p>
          <a:p>
            <a:r>
              <a:rPr lang="zh-CN" altLang="zh-CN" sz="2000" dirty="0"/>
              <a:t>（五）工伤保险支缴率大于</a:t>
            </a:r>
            <a:r>
              <a:rPr lang="en-US" altLang="zh-CN" sz="2000" dirty="0"/>
              <a:t>150%</a:t>
            </a:r>
            <a:r>
              <a:rPr lang="zh-CN" altLang="zh-CN" sz="2000" dirty="0"/>
              <a:t>的，其费率在所属行业基准费率基础上进行上浮二档。</a:t>
            </a:r>
          </a:p>
          <a:p>
            <a:r>
              <a:rPr lang="zh-CN" altLang="zh-CN" sz="2000" dirty="0"/>
              <a:t>用人单位属于一类行业且符合本条第（一）项或者第（二）项的，其费率不实施下浮，仍执行一类风险行业基准费率。</a:t>
            </a:r>
          </a:p>
        </p:txBody>
      </p:sp>
    </p:spTree>
    <p:extLst>
      <p:ext uri="{BB962C8B-B14F-4D97-AF65-F5344CB8AC3E}">
        <p14:creationId xmlns:p14="http://schemas.microsoft.com/office/powerpoint/2010/main" val="2361723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TotalTime>
  <Words>926</Words>
  <Application>Microsoft Office PowerPoint</Application>
  <PresentationFormat>宽屏</PresentationFormat>
  <Paragraphs>36</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方正姚体</vt:lpstr>
      <vt:lpstr>华文行楷</vt:lpstr>
      <vt:lpstr>华文新魏</vt:lpstr>
      <vt:lpstr>宋体</vt:lpstr>
      <vt:lpstr>Arial</vt:lpstr>
      <vt:lpstr>Trebuchet MS</vt:lpstr>
      <vt:lpstr>Wingdings 3</vt:lpstr>
      <vt:lpstr>平面</vt:lpstr>
      <vt:lpstr>《广州市工伤保险浮动费率管理办法》政策解读</vt:lpstr>
      <vt:lpstr>01.《办法》的文件依据 </vt:lpstr>
      <vt:lpstr>02. 《办法》的适用范围</vt:lpstr>
      <vt:lpstr>03.工伤保险浮动费率的概念</vt:lpstr>
      <vt:lpstr>04.工伤保险支缴率的概念 </vt:lpstr>
      <vt:lpstr>05.工伤保险待遇费用的哪部分不列入用人单位工伤保险支缴率的考核范围？</vt:lpstr>
      <vt:lpstr>06.工伤保险费率如何浮动？</vt:lpstr>
      <vt:lpstr>07.工伤保险费率的浮动周期和工伤保险支缴率    的考核周期</vt:lpstr>
      <vt:lpstr>PowerPoint 演示文稿</vt:lpstr>
      <vt:lpstr>PowerPoint 演示文稿</vt:lpstr>
      <vt:lpstr>PowerPoint 演示文稿</vt:lpstr>
      <vt:lpstr>PowerPoint 演示文稿</vt:lpstr>
    </vt:vector>
  </TitlesOfParts>
  <Company>ICOS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关于调整广州市工伤保险费率及有关问题的通知 政策解读</dc:title>
  <dc:creator>李佩恩</dc:creator>
  <cp:lastModifiedBy>李佩恩</cp:lastModifiedBy>
  <cp:revision>10</cp:revision>
  <dcterms:created xsi:type="dcterms:W3CDTF">2019-12-25T02:15:03Z</dcterms:created>
  <dcterms:modified xsi:type="dcterms:W3CDTF">2020-03-17T09:08:07Z</dcterms:modified>
</cp:coreProperties>
</file>